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FFC1-DA89-4713-9704-D2FE1343462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5DF8F-01AB-4316-A953-582EC5D3EB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FFC1-DA89-4713-9704-D2FE1343462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5DF8F-01AB-4316-A953-582EC5D3EB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FFC1-DA89-4713-9704-D2FE1343462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5DF8F-01AB-4316-A953-582EC5D3EB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FFC1-DA89-4713-9704-D2FE1343462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5DF8F-01AB-4316-A953-582EC5D3EB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FFC1-DA89-4713-9704-D2FE1343462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5DF8F-01AB-4316-A953-582EC5D3EB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FFC1-DA89-4713-9704-D2FE1343462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5DF8F-01AB-4316-A953-582EC5D3EB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FFC1-DA89-4713-9704-D2FE1343462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5DF8F-01AB-4316-A953-582EC5D3EB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FFC1-DA89-4713-9704-D2FE1343462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5DF8F-01AB-4316-A953-582EC5D3EB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FFC1-DA89-4713-9704-D2FE1343462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5DF8F-01AB-4316-A953-582EC5D3EB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FFC1-DA89-4713-9704-D2FE1343462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5DF8F-01AB-4316-A953-582EC5D3EB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FFC1-DA89-4713-9704-D2FE1343462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5DF8F-01AB-4316-A953-582EC5D3EB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4FFC1-DA89-4713-9704-D2FE1343462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5DF8F-01AB-4316-A953-582EC5D3EB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Appendix </a:t>
            </a:r>
            <a:r>
              <a:rPr lang="en-US" dirty="0" smtClean="0"/>
              <a:t>III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 and </a:t>
            </a:r>
            <a:r>
              <a:rPr lang="en-US" dirty="0" err="1" smtClean="0"/>
              <a:t>pOH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21, 2011</a:t>
            </a:r>
          </a:p>
          <a:p>
            <a:r>
              <a:rPr lang="en-US" dirty="0" smtClean="0"/>
              <a:t>Equilibrium Unit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458200" cy="4525963"/>
          </a:xfrm>
        </p:spPr>
        <p:txBody>
          <a:bodyPr>
            <a:normAutofit fontScale="92500"/>
          </a:bodyPr>
          <a:lstStyle/>
          <a:p>
            <a:pPr marL="0" indent="0"/>
            <a:r>
              <a:rPr lang="en-US" dirty="0" smtClean="0"/>
              <a:t>A measure of the concentration of [H</a:t>
            </a:r>
            <a:r>
              <a:rPr lang="en-US" baseline="-25000" dirty="0" smtClean="0"/>
              <a:t>3</a:t>
            </a:r>
            <a:r>
              <a:rPr lang="en-US" dirty="0"/>
              <a:t>O</a:t>
            </a:r>
            <a:r>
              <a:rPr lang="en-US" baseline="30000" dirty="0" smtClean="0"/>
              <a:t>+</a:t>
            </a:r>
            <a:r>
              <a:rPr lang="en-US" dirty="0" smtClean="0"/>
              <a:t>] in solution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pH = - log [H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30000" dirty="0" smtClean="0"/>
              <a:t>+</a:t>
            </a:r>
            <a:r>
              <a:rPr lang="en-US" dirty="0" smtClean="0"/>
              <a:t>]</a:t>
            </a:r>
          </a:p>
          <a:p>
            <a:pPr algn="ctr">
              <a:buNone/>
            </a:pPr>
            <a:endParaRPr lang="en-US" dirty="0" smtClean="0"/>
          </a:p>
          <a:p>
            <a:pPr marL="0" indent="0"/>
            <a:r>
              <a:rPr lang="en-US" dirty="0" smtClean="0"/>
              <a:t>Conversely, [H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30000" dirty="0" smtClean="0"/>
              <a:t>+</a:t>
            </a:r>
            <a:r>
              <a:rPr lang="en-US" dirty="0" smtClean="0"/>
              <a:t>] may be determined if pH of a solution is known.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[H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30000" dirty="0" smtClean="0"/>
              <a:t>+</a:t>
            </a:r>
            <a:r>
              <a:rPr lang="en-US" dirty="0" smtClean="0"/>
              <a:t>] = 10</a:t>
            </a:r>
            <a:r>
              <a:rPr lang="en-US" baseline="30000" dirty="0" smtClean="0"/>
              <a:t>-pH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458200" cy="4525963"/>
          </a:xfrm>
        </p:spPr>
        <p:txBody>
          <a:bodyPr>
            <a:normAutofit/>
          </a:bodyPr>
          <a:lstStyle/>
          <a:p>
            <a:pPr marL="0" indent="0"/>
            <a:r>
              <a:rPr lang="en-US" sz="3000" dirty="0" smtClean="0"/>
              <a:t>Similar to pH, </a:t>
            </a:r>
            <a:r>
              <a:rPr lang="en-US" sz="3000" dirty="0" err="1" smtClean="0"/>
              <a:t>pOH</a:t>
            </a:r>
            <a:r>
              <a:rPr lang="en-US" sz="3000" dirty="0" smtClean="0"/>
              <a:t> is a measure of the concentration of [OH</a:t>
            </a:r>
            <a:r>
              <a:rPr lang="en-US" sz="3000" baseline="30000" dirty="0" smtClean="0"/>
              <a:t>-</a:t>
            </a:r>
            <a:r>
              <a:rPr lang="en-US" sz="3000" dirty="0" smtClean="0"/>
              <a:t>] in solution.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err="1" smtClean="0"/>
              <a:t>pOH</a:t>
            </a:r>
            <a:r>
              <a:rPr lang="en-US" dirty="0" smtClean="0"/>
              <a:t> = - log [OH</a:t>
            </a:r>
            <a:r>
              <a:rPr lang="en-US" baseline="30000" dirty="0" smtClean="0"/>
              <a:t>-</a:t>
            </a:r>
            <a:r>
              <a:rPr lang="en-US" dirty="0" smtClean="0"/>
              <a:t>]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[OH</a:t>
            </a:r>
            <a:r>
              <a:rPr lang="en-US" baseline="30000" dirty="0" smtClean="0"/>
              <a:t>-</a:t>
            </a:r>
            <a:r>
              <a:rPr lang="en-US" dirty="0" smtClean="0"/>
              <a:t>] = 10</a:t>
            </a:r>
            <a:r>
              <a:rPr lang="en-US" baseline="30000" dirty="0" smtClean="0"/>
              <a:t>-pOH</a:t>
            </a:r>
          </a:p>
          <a:p>
            <a:pPr algn="ctr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are pH and </a:t>
            </a:r>
            <a:r>
              <a:rPr lang="en-US" dirty="0" err="1" smtClean="0"/>
              <a:t>pOH</a:t>
            </a:r>
            <a:r>
              <a:rPr lang="en-US" dirty="0" smtClean="0"/>
              <a:t> related?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(l)</a:t>
            </a:r>
            <a:r>
              <a:rPr lang="en-US" dirty="0" smtClean="0"/>
              <a:t>  &lt;===&gt; 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30000" dirty="0" smtClean="0"/>
              <a:t>+</a:t>
            </a:r>
            <a:r>
              <a:rPr lang="en-US" baseline="-25000" dirty="0" smtClean="0"/>
              <a:t>(</a:t>
            </a:r>
            <a:r>
              <a:rPr lang="en-US" baseline="-25000" dirty="0" err="1" smtClean="0"/>
              <a:t>aq</a:t>
            </a:r>
            <a:r>
              <a:rPr lang="en-US" baseline="-25000" dirty="0" smtClean="0"/>
              <a:t>)</a:t>
            </a:r>
            <a:r>
              <a:rPr lang="en-US" dirty="0" smtClean="0"/>
              <a:t> + OH</a:t>
            </a:r>
            <a:r>
              <a:rPr lang="en-US" baseline="30000" dirty="0" smtClean="0"/>
              <a:t>-</a:t>
            </a:r>
            <a:r>
              <a:rPr lang="en-US" baseline="-25000" dirty="0" smtClean="0"/>
              <a:t>(</a:t>
            </a:r>
            <a:r>
              <a:rPr lang="en-US" baseline="-25000" dirty="0" err="1" smtClean="0"/>
              <a:t>aq</a:t>
            </a:r>
            <a:r>
              <a:rPr lang="en-US" baseline="-25000" dirty="0" smtClean="0"/>
              <a:t>)</a:t>
            </a:r>
            <a:r>
              <a:rPr lang="en-US" dirty="0" smtClean="0"/>
              <a:t> </a:t>
            </a:r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Is the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w</a:t>
            </a:r>
            <a:r>
              <a:rPr lang="en-US" dirty="0" smtClean="0"/>
              <a:t> value large or small?  How do you know?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err="1" smtClean="0"/>
              <a:t>K</a:t>
            </a:r>
            <a:r>
              <a:rPr lang="en-US" baseline="-25000" dirty="0" err="1" smtClean="0"/>
              <a:t>w</a:t>
            </a:r>
            <a:r>
              <a:rPr lang="en-US" dirty="0" smtClean="0"/>
              <a:t> = [OH</a:t>
            </a:r>
            <a:r>
              <a:rPr lang="en-US" baseline="30000" dirty="0" smtClean="0"/>
              <a:t>-</a:t>
            </a:r>
            <a:r>
              <a:rPr lang="en-US" dirty="0" smtClean="0"/>
              <a:t>][H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30000" dirty="0" smtClean="0"/>
              <a:t>+</a:t>
            </a:r>
            <a:r>
              <a:rPr lang="en-US" dirty="0" smtClean="0"/>
              <a:t>] = 1.0 x 10</a:t>
            </a:r>
            <a:r>
              <a:rPr lang="en-US" baseline="30000" dirty="0" smtClean="0"/>
              <a:t>-14	</a:t>
            </a:r>
            <a:r>
              <a:rPr lang="en-US" dirty="0" smtClean="0"/>
              <a:t>@ 25°C</a:t>
            </a:r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It is mostly water and does not conduct electricity well.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30000" dirty="0" smtClean="0"/>
              <a:t>+</a:t>
            </a:r>
            <a:r>
              <a:rPr lang="en-US" dirty="0" smtClean="0"/>
              <a:t>] and [OH</a:t>
            </a:r>
            <a:r>
              <a:rPr lang="en-US" baseline="30000" dirty="0" smtClean="0"/>
              <a:t>-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Acids and bases are determined by the relative [H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30000" dirty="0" smtClean="0"/>
              <a:t>+</a:t>
            </a:r>
            <a:r>
              <a:rPr lang="en-US" dirty="0" smtClean="0"/>
              <a:t>] and [OH</a:t>
            </a:r>
            <a:r>
              <a:rPr lang="en-US" baseline="30000" dirty="0" smtClean="0"/>
              <a:t>-</a:t>
            </a:r>
            <a:r>
              <a:rPr lang="en-US" dirty="0" smtClean="0"/>
              <a:t>].</a:t>
            </a:r>
          </a:p>
          <a:p>
            <a:pPr>
              <a:buNone/>
            </a:pPr>
            <a:endParaRPr lang="en-US" dirty="0" smtClean="0"/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neutral		[H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30000" dirty="0" smtClean="0"/>
              <a:t>+</a:t>
            </a:r>
            <a:r>
              <a:rPr lang="en-US" dirty="0" smtClean="0"/>
              <a:t>] = [OH</a:t>
            </a:r>
            <a:r>
              <a:rPr lang="en-US" baseline="30000" dirty="0" smtClean="0"/>
              <a:t>-</a:t>
            </a:r>
            <a:r>
              <a:rPr lang="en-US" dirty="0" smtClean="0"/>
              <a:t>]</a:t>
            </a:r>
          </a:p>
          <a:p>
            <a:pPr marL="596646" indent="-514350">
              <a:buFont typeface="+mj-lt"/>
              <a:buAutoNum type="arabicPeriod"/>
            </a:pPr>
            <a:endParaRPr lang="en-US" dirty="0" smtClean="0"/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acid		 [H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30000" dirty="0" smtClean="0"/>
              <a:t>+</a:t>
            </a:r>
            <a:r>
              <a:rPr lang="en-US" dirty="0" smtClean="0"/>
              <a:t>] &gt; [OH</a:t>
            </a:r>
            <a:r>
              <a:rPr lang="en-US" baseline="30000" dirty="0" smtClean="0"/>
              <a:t>-</a:t>
            </a:r>
            <a:r>
              <a:rPr lang="en-US" dirty="0" smtClean="0"/>
              <a:t>]</a:t>
            </a:r>
          </a:p>
          <a:p>
            <a:pPr marL="596646" indent="-514350">
              <a:buFont typeface="+mj-lt"/>
              <a:buAutoNum type="arabicPeriod"/>
            </a:pPr>
            <a:endParaRPr lang="en-US" dirty="0" smtClean="0"/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base		 [H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30000" dirty="0" smtClean="0"/>
              <a:t>+</a:t>
            </a:r>
            <a:r>
              <a:rPr lang="en-US" dirty="0" smtClean="0"/>
              <a:t>] &lt; [OH</a:t>
            </a:r>
            <a:r>
              <a:rPr lang="en-US" baseline="30000" dirty="0" smtClean="0"/>
              <a:t>-</a:t>
            </a:r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err="1" smtClean="0"/>
              <a:t>K</a:t>
            </a:r>
            <a:r>
              <a:rPr lang="en-US" baseline="-25000" dirty="0" err="1" smtClean="0"/>
              <a:t>w</a:t>
            </a:r>
            <a:r>
              <a:rPr lang="en-US" dirty="0" smtClean="0"/>
              <a:t> = [OH</a:t>
            </a:r>
            <a:r>
              <a:rPr lang="en-US" baseline="30000" dirty="0" smtClean="0"/>
              <a:t>-</a:t>
            </a:r>
            <a:r>
              <a:rPr lang="en-US" dirty="0" smtClean="0"/>
              <a:t>][H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30000" dirty="0" smtClean="0"/>
              <a:t>+</a:t>
            </a:r>
            <a:r>
              <a:rPr lang="en-US" dirty="0" smtClean="0"/>
              <a:t>] = 1.0 x 10</a:t>
            </a:r>
            <a:r>
              <a:rPr lang="en-US" baseline="30000" dirty="0" smtClean="0"/>
              <a:t>-14</a:t>
            </a:r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are the concentrations of [H</a:t>
            </a:r>
            <a:r>
              <a:rPr lang="en-US" baseline="30000" dirty="0" smtClean="0"/>
              <a:t>+</a:t>
            </a:r>
            <a:r>
              <a:rPr lang="en-US" dirty="0" smtClean="0"/>
              <a:t>] and [OH</a:t>
            </a:r>
            <a:r>
              <a:rPr lang="en-US" baseline="30000" dirty="0" smtClean="0"/>
              <a:t>-</a:t>
            </a:r>
            <a:r>
              <a:rPr lang="en-US" dirty="0" smtClean="0"/>
              <a:t>] of pure water?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happens when </a:t>
            </a:r>
            <a:r>
              <a:rPr lang="en-US" dirty="0" err="1" smtClean="0"/>
              <a:t>NaOH</a:t>
            </a:r>
            <a:r>
              <a:rPr lang="en-US" dirty="0" smtClean="0"/>
              <a:t> is added to water?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HCl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Acids and 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Interestingly, even in acidic and basic solutions.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err="1" smtClean="0"/>
              <a:t>K</a:t>
            </a:r>
            <a:r>
              <a:rPr lang="en-US" baseline="-25000" dirty="0" err="1" smtClean="0"/>
              <a:t>w</a:t>
            </a:r>
            <a:r>
              <a:rPr lang="en-US" dirty="0" smtClean="0"/>
              <a:t> = 1.0 x 10</a:t>
            </a:r>
            <a:r>
              <a:rPr lang="en-US" baseline="30000" dirty="0" smtClean="0"/>
              <a:t>-14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Therefore,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if [H</a:t>
            </a:r>
            <a:r>
              <a:rPr lang="en-US" baseline="30000" dirty="0" smtClean="0"/>
              <a:t>+</a:t>
            </a:r>
            <a:r>
              <a:rPr lang="en-US" dirty="0" smtClean="0"/>
              <a:t>] increases, [OH</a:t>
            </a:r>
            <a:r>
              <a:rPr lang="en-US" baseline="30000" dirty="0" smtClean="0"/>
              <a:t>-</a:t>
            </a:r>
            <a:r>
              <a:rPr lang="en-US" dirty="0" smtClean="0"/>
              <a:t>] decreases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if [H</a:t>
            </a:r>
            <a:r>
              <a:rPr lang="en-US" baseline="30000" dirty="0" smtClean="0"/>
              <a:t>+</a:t>
            </a:r>
            <a:r>
              <a:rPr lang="en-US" dirty="0" smtClean="0"/>
              <a:t>] decreases, [OH</a:t>
            </a:r>
            <a:r>
              <a:rPr lang="en-US" baseline="30000" dirty="0" smtClean="0"/>
              <a:t>-</a:t>
            </a:r>
            <a:r>
              <a:rPr lang="en-US" dirty="0" smtClean="0"/>
              <a:t>] increases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226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Appendix III</vt:lpstr>
      <vt:lpstr>pH and pOH</vt:lpstr>
      <vt:lpstr>pH</vt:lpstr>
      <vt:lpstr>pOH</vt:lpstr>
      <vt:lpstr>How are pH and pOH related?</vt:lpstr>
      <vt:lpstr>[H3O+] and [OH-]</vt:lpstr>
      <vt:lpstr>Water</vt:lpstr>
      <vt:lpstr>Acids and Bases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Appendix B1</dc:title>
  <dc:creator>CJB</dc:creator>
  <cp:lastModifiedBy>CJB</cp:lastModifiedBy>
  <cp:revision>3</cp:revision>
  <dcterms:created xsi:type="dcterms:W3CDTF">2011-10-18T15:16:37Z</dcterms:created>
  <dcterms:modified xsi:type="dcterms:W3CDTF">2011-10-20T23:25:33Z</dcterms:modified>
</cp:coreProperties>
</file>